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7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9693-C646-4133-A7C8-FB0E7AA9E640}" type="datetimeFigureOut">
              <a:rPr lang="es-CO" smtClean="0"/>
              <a:t>23/08/2014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FC3F-B933-43F6-84B0-D753DCB314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141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9693-C646-4133-A7C8-FB0E7AA9E640}" type="datetimeFigureOut">
              <a:rPr lang="es-CO" smtClean="0"/>
              <a:t>23/08/2014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FC3F-B933-43F6-84B0-D753DCB314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114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9693-C646-4133-A7C8-FB0E7AA9E640}" type="datetimeFigureOut">
              <a:rPr lang="es-CO" smtClean="0"/>
              <a:t>23/08/2014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FC3F-B933-43F6-84B0-D753DCB314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281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9693-C646-4133-A7C8-FB0E7AA9E640}" type="datetimeFigureOut">
              <a:rPr lang="es-CO" smtClean="0"/>
              <a:t>23/08/2014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FC3F-B933-43F6-84B0-D753DCB314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6567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9693-C646-4133-A7C8-FB0E7AA9E640}" type="datetimeFigureOut">
              <a:rPr lang="es-CO" smtClean="0"/>
              <a:t>23/08/2014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FC3F-B933-43F6-84B0-D753DCB314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1107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9693-C646-4133-A7C8-FB0E7AA9E640}" type="datetimeFigureOut">
              <a:rPr lang="es-CO" smtClean="0"/>
              <a:t>23/08/2014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FC3F-B933-43F6-84B0-D753DCB314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270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9693-C646-4133-A7C8-FB0E7AA9E640}" type="datetimeFigureOut">
              <a:rPr lang="es-CO" smtClean="0"/>
              <a:t>23/08/2014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FC3F-B933-43F6-84B0-D753DCB314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9472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9693-C646-4133-A7C8-FB0E7AA9E640}" type="datetimeFigureOut">
              <a:rPr lang="es-CO" smtClean="0"/>
              <a:t>23/08/2014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FC3F-B933-43F6-84B0-D753DCB314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4630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9693-C646-4133-A7C8-FB0E7AA9E640}" type="datetimeFigureOut">
              <a:rPr lang="es-CO" smtClean="0"/>
              <a:t>23/08/2014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FC3F-B933-43F6-84B0-D753DCB314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840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9693-C646-4133-A7C8-FB0E7AA9E640}" type="datetimeFigureOut">
              <a:rPr lang="es-CO" smtClean="0"/>
              <a:t>23/08/2014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FC3F-B933-43F6-84B0-D753DCB314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603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9693-C646-4133-A7C8-FB0E7AA9E640}" type="datetimeFigureOut">
              <a:rPr lang="es-CO" smtClean="0"/>
              <a:t>23/08/2014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FC3F-B933-43F6-84B0-D753DCB314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206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59693-C646-4133-A7C8-FB0E7AA9E640}" type="datetimeFigureOut">
              <a:rPr lang="es-CO" smtClean="0"/>
              <a:t>23/08/2014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3FC3F-B933-43F6-84B0-D753DCB314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519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75856" y="1772816"/>
            <a:ext cx="1938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Empresa</a:t>
            </a:r>
          </a:p>
          <a:p>
            <a:pPr algn="ctr"/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Manufacturera</a:t>
            </a:r>
            <a:endParaRPr lang="es-CO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36950" y="2496333"/>
            <a:ext cx="92845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solidFill>
                  <a:schemeClr val="accent2">
                    <a:lumMod val="75000"/>
                  </a:schemeClr>
                </a:solidFill>
              </a:rPr>
              <a:t>Entradas</a:t>
            </a:r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Materia Prima</a:t>
            </a:r>
          </a:p>
          <a:p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Capital</a:t>
            </a:r>
          </a:p>
          <a:p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Empleados</a:t>
            </a:r>
          </a:p>
          <a:p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Maquinaria</a:t>
            </a:r>
          </a:p>
          <a:p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Servicios</a:t>
            </a:r>
          </a:p>
          <a:p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Pedidos</a:t>
            </a:r>
            <a:endParaRPr lang="es-CO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191339" y="2875828"/>
            <a:ext cx="116410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solidFill>
                  <a:schemeClr val="accent2">
                    <a:lumMod val="75000"/>
                  </a:schemeClr>
                </a:solidFill>
              </a:rPr>
              <a:t>Procesos</a:t>
            </a:r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Producir</a:t>
            </a:r>
            <a:endParaRPr lang="es-MX" sz="1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Comprar</a:t>
            </a:r>
          </a:p>
          <a:p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Facturar</a:t>
            </a:r>
          </a:p>
          <a:p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Despacho </a:t>
            </a:r>
            <a:r>
              <a:rPr lang="es-MX" sz="1000" dirty="0" err="1" smtClean="0">
                <a:solidFill>
                  <a:schemeClr val="accent2">
                    <a:lumMod val="75000"/>
                  </a:schemeClr>
                </a:solidFill>
              </a:rPr>
              <a:t>mccia</a:t>
            </a:r>
            <a:endParaRPr lang="es-MX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Pagar Proveedores</a:t>
            </a:r>
          </a:p>
          <a:p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Pagar Nomina</a:t>
            </a:r>
            <a:endParaRPr lang="es-CO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482945" y="2551286"/>
            <a:ext cx="123783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solidFill>
                  <a:schemeClr val="accent2">
                    <a:lumMod val="75000"/>
                  </a:schemeClr>
                </a:solidFill>
              </a:rPr>
              <a:t>Salidas</a:t>
            </a:r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Producto terminado</a:t>
            </a:r>
          </a:p>
          <a:p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Pagos</a:t>
            </a:r>
          </a:p>
          <a:p>
            <a:r>
              <a:rPr lang="es-MX" sz="1000" dirty="0" smtClean="0">
                <a:solidFill>
                  <a:schemeClr val="accent2">
                    <a:lumMod val="75000"/>
                  </a:schemeClr>
                </a:solidFill>
              </a:rPr>
              <a:t>Salario</a:t>
            </a:r>
          </a:p>
          <a:p>
            <a:endParaRPr lang="es-CO" sz="1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8 Flecha derecha"/>
          <p:cNvSpPr/>
          <p:nvPr/>
        </p:nvSpPr>
        <p:spPr>
          <a:xfrm rot="394789">
            <a:off x="3218153" y="2915475"/>
            <a:ext cx="1205149" cy="396666"/>
          </a:xfrm>
          <a:prstGeom prst="rightArrow">
            <a:avLst>
              <a:gd name="adj1" fmla="val 50000"/>
              <a:gd name="adj2" fmla="val 144742"/>
            </a:avLst>
          </a:prstGeom>
          <a:solidFill>
            <a:srgbClr val="00B050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Flecha derecha"/>
          <p:cNvSpPr/>
          <p:nvPr/>
        </p:nvSpPr>
        <p:spPr>
          <a:xfrm rot="21268664">
            <a:off x="4677977" y="2919260"/>
            <a:ext cx="978408" cy="460622"/>
          </a:xfrm>
          <a:prstGeom prst="rightArrow">
            <a:avLst>
              <a:gd name="adj1" fmla="val 50000"/>
              <a:gd name="adj2" fmla="val 105467"/>
            </a:avLst>
          </a:prstGeom>
          <a:solidFill>
            <a:srgbClr val="00B050"/>
          </a:solidFill>
          <a:scene3d>
            <a:camera prst="isometricRight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13" name="12 Conector recto de flecha"/>
          <p:cNvCxnSpPr/>
          <p:nvPr/>
        </p:nvCxnSpPr>
        <p:spPr>
          <a:xfrm flipH="1">
            <a:off x="3636603" y="2596836"/>
            <a:ext cx="229393" cy="178890"/>
          </a:xfrm>
          <a:prstGeom prst="straightConnector1">
            <a:avLst/>
          </a:prstGeom>
          <a:ln w="38100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stCxn id="21" idx="2"/>
          </p:cNvCxnSpPr>
          <p:nvPr/>
        </p:nvCxnSpPr>
        <p:spPr>
          <a:xfrm>
            <a:off x="4492599" y="2624016"/>
            <a:ext cx="21469" cy="267184"/>
          </a:xfrm>
          <a:prstGeom prst="straightConnector1">
            <a:avLst/>
          </a:prstGeom>
          <a:ln w="38100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5226117" y="2574031"/>
            <a:ext cx="268667" cy="187424"/>
          </a:xfrm>
          <a:prstGeom prst="straightConnector1">
            <a:avLst/>
          </a:prstGeom>
          <a:ln w="38100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3818376" y="2400878"/>
            <a:ext cx="1348446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50" dirty="0" smtClean="0"/>
              <a:t>Elementos que componen</a:t>
            </a:r>
            <a:endParaRPr lang="es-CO" sz="850" dirty="0"/>
          </a:p>
        </p:txBody>
      </p:sp>
      <p:cxnSp>
        <p:nvCxnSpPr>
          <p:cNvPr id="26" name="25 Conector recto de flecha"/>
          <p:cNvCxnSpPr/>
          <p:nvPr/>
        </p:nvCxnSpPr>
        <p:spPr>
          <a:xfrm>
            <a:off x="4658084" y="3872436"/>
            <a:ext cx="0" cy="209814"/>
          </a:xfrm>
          <a:prstGeom prst="straightConnector1">
            <a:avLst/>
          </a:prstGeom>
          <a:ln w="38100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20 CuadroTexto"/>
          <p:cNvSpPr txBox="1"/>
          <p:nvPr/>
        </p:nvSpPr>
        <p:spPr>
          <a:xfrm>
            <a:off x="1669796" y="1202549"/>
            <a:ext cx="136641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dirty="0" smtClean="0"/>
              <a:t>Relación Sinérgica entre cada subsistema u área</a:t>
            </a:r>
            <a:endParaRPr lang="es-CO" sz="850" dirty="0"/>
          </a:p>
        </p:txBody>
      </p:sp>
      <p:sp>
        <p:nvSpPr>
          <p:cNvPr id="5" name="Elipse 4"/>
          <p:cNvSpPr/>
          <p:nvPr/>
        </p:nvSpPr>
        <p:spPr>
          <a:xfrm>
            <a:off x="3372076" y="1313684"/>
            <a:ext cx="1656184" cy="28111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 smtClean="0"/>
              <a:t>SUBSISTEMAS</a:t>
            </a:r>
            <a:endParaRPr lang="es-CO" sz="1000" dirty="0"/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802" y="87536"/>
            <a:ext cx="712444" cy="825787"/>
          </a:xfrm>
          <a:prstGeom prst="rect">
            <a:avLst/>
          </a:prstGeom>
        </p:spPr>
      </p:pic>
      <p:cxnSp>
        <p:nvCxnSpPr>
          <p:cNvPr id="40" name="Conector recto de flecha 39"/>
          <p:cNvCxnSpPr/>
          <p:nvPr/>
        </p:nvCxnSpPr>
        <p:spPr>
          <a:xfrm flipV="1">
            <a:off x="4191339" y="1628818"/>
            <a:ext cx="8829" cy="2290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12 Conector recto de flecha"/>
          <p:cNvCxnSpPr>
            <a:stCxn id="5" idx="2"/>
          </p:cNvCxnSpPr>
          <p:nvPr/>
        </p:nvCxnSpPr>
        <p:spPr>
          <a:xfrm flipH="1" flipV="1">
            <a:off x="2924646" y="1401593"/>
            <a:ext cx="447430" cy="52647"/>
          </a:xfrm>
          <a:prstGeom prst="straightConnector1">
            <a:avLst/>
          </a:prstGeom>
          <a:ln w="38100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62" y="455802"/>
            <a:ext cx="1104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12 Conector recto de flecha"/>
          <p:cNvCxnSpPr/>
          <p:nvPr/>
        </p:nvCxnSpPr>
        <p:spPr>
          <a:xfrm flipV="1">
            <a:off x="2248526" y="841053"/>
            <a:ext cx="87498" cy="355699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12 Conector recto de flecha"/>
          <p:cNvCxnSpPr/>
          <p:nvPr/>
        </p:nvCxnSpPr>
        <p:spPr>
          <a:xfrm flipH="1" flipV="1">
            <a:off x="1960129" y="997848"/>
            <a:ext cx="268724" cy="198904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323" y="669792"/>
            <a:ext cx="6000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" name="12 Conector recto de flecha"/>
          <p:cNvCxnSpPr/>
          <p:nvPr/>
        </p:nvCxnSpPr>
        <p:spPr>
          <a:xfrm flipV="1">
            <a:off x="2248526" y="1075591"/>
            <a:ext cx="523274" cy="121162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43" y="1088228"/>
            <a:ext cx="715706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" name="12 Conector recto de flecha"/>
          <p:cNvCxnSpPr>
            <a:stCxn id="16" idx="1"/>
          </p:cNvCxnSpPr>
          <p:nvPr/>
        </p:nvCxnSpPr>
        <p:spPr>
          <a:xfrm flipH="1" flipV="1">
            <a:off x="1092390" y="1379520"/>
            <a:ext cx="577406" cy="1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88" y="1750879"/>
            <a:ext cx="847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846" y="1857836"/>
            <a:ext cx="667290" cy="66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8" name="12 Conector recto de flecha"/>
          <p:cNvCxnSpPr/>
          <p:nvPr/>
        </p:nvCxnSpPr>
        <p:spPr>
          <a:xfrm flipH="1">
            <a:off x="1342143" y="1401593"/>
            <a:ext cx="327653" cy="386404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12 Conector recto de flecha"/>
          <p:cNvCxnSpPr>
            <a:endCxn id="1035" idx="0"/>
          </p:cNvCxnSpPr>
          <p:nvPr/>
        </p:nvCxnSpPr>
        <p:spPr>
          <a:xfrm flipH="1">
            <a:off x="2094491" y="1554146"/>
            <a:ext cx="95048" cy="30369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CuadroTexto"/>
          <p:cNvSpPr txBox="1"/>
          <p:nvPr/>
        </p:nvSpPr>
        <p:spPr>
          <a:xfrm>
            <a:off x="3530708" y="465890"/>
            <a:ext cx="1894377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1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s-MX" dirty="0">
                <a:solidFill>
                  <a:schemeClr val="accent4">
                    <a:lumMod val="50000"/>
                  </a:schemeClr>
                </a:solidFill>
              </a:rPr>
              <a:t>Tipo de sistema </a:t>
            </a:r>
            <a:r>
              <a:rPr lang="es-MX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s-MX" dirty="0" smtClean="0">
                <a:solidFill>
                  <a:schemeClr val="accent4">
                    <a:lumMod val="50000"/>
                  </a:schemeClr>
                </a:solidFill>
              </a:rPr>
              <a:t>Abierto</a:t>
            </a:r>
            <a:r>
              <a:rPr lang="es-MX" dirty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es-MX" dirty="0" smtClean="0">
                <a:solidFill>
                  <a:schemeClr val="accent4">
                    <a:lumMod val="50000"/>
                  </a:schemeClr>
                </a:solidFill>
              </a:rPr>
              <a:t>Existe comunicación en el  entorno</a:t>
            </a:r>
            <a:endParaRPr lang="es-CO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81" name="12 Conector recto de flecha"/>
          <p:cNvCxnSpPr/>
          <p:nvPr/>
        </p:nvCxnSpPr>
        <p:spPr>
          <a:xfrm flipV="1">
            <a:off x="4253062" y="859861"/>
            <a:ext cx="0" cy="366285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5" name="74 CuadroTexto"/>
          <p:cNvSpPr txBox="1"/>
          <p:nvPr/>
        </p:nvSpPr>
        <p:spPr>
          <a:xfrm>
            <a:off x="4682095" y="1565326"/>
            <a:ext cx="10358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>
                <a:solidFill>
                  <a:schemeClr val="accent4">
                    <a:lumMod val="50000"/>
                  </a:schemeClr>
                </a:solidFill>
              </a:rPr>
              <a:t>Administración</a:t>
            </a:r>
            <a:endParaRPr lang="es-CO" sz="2000" dirty="0"/>
          </a:p>
        </p:txBody>
      </p:sp>
      <p:cxnSp>
        <p:nvCxnSpPr>
          <p:cNvPr id="85" name="12 Conector recto de flecha"/>
          <p:cNvCxnSpPr/>
          <p:nvPr/>
        </p:nvCxnSpPr>
        <p:spPr>
          <a:xfrm flipV="1">
            <a:off x="4773389" y="1787997"/>
            <a:ext cx="246042" cy="27720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2" name="12 Conector recto de flecha"/>
          <p:cNvCxnSpPr/>
          <p:nvPr/>
        </p:nvCxnSpPr>
        <p:spPr>
          <a:xfrm flipV="1">
            <a:off x="5114408" y="1331386"/>
            <a:ext cx="246042" cy="27720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3" name="12 Conector recto de flecha"/>
          <p:cNvCxnSpPr/>
          <p:nvPr/>
        </p:nvCxnSpPr>
        <p:spPr>
          <a:xfrm flipV="1">
            <a:off x="5647964" y="1692284"/>
            <a:ext cx="705269" cy="17735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6" name="85 CuadroTexto"/>
          <p:cNvSpPr txBox="1"/>
          <p:nvPr/>
        </p:nvSpPr>
        <p:spPr>
          <a:xfrm>
            <a:off x="5548106" y="26721"/>
            <a:ext cx="3595894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750" dirty="0" smtClean="0">
                <a:latin typeface="Comic Sans MS" panose="030F0702030302020204" pitchFamily="66" charset="0"/>
              </a:rPr>
              <a:t>Posicionar a nuestras marcas dentro del segmento líder del mercado.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750" dirty="0" smtClean="0">
                <a:latin typeface="Comic Sans MS" panose="030F0702030302020204" pitchFamily="66" charset="0"/>
              </a:rPr>
              <a:t>Incorporar permanentemente nuevas tecnologías en los procesos productivos.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750" dirty="0" smtClean="0">
                <a:latin typeface="Comic Sans MS" panose="030F0702030302020204" pitchFamily="66" charset="0"/>
              </a:rPr>
              <a:t>Desarrollar y capacitar a nuestro personal en todas las áreas, potenciando los valores de profesionalismo, calidad y servicio.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750" dirty="0" smtClean="0">
                <a:latin typeface="Comic Sans MS" panose="030F0702030302020204" pitchFamily="66" charset="0"/>
              </a:rPr>
              <a:t>Respetar el medioambiente a través de un desarrollo sostenible en todas las etapas involucradas en proceso productivo</a:t>
            </a:r>
            <a:endParaRPr lang="es-CO" sz="750" dirty="0">
              <a:latin typeface="Comic Sans MS" panose="030F0702030302020204" pitchFamily="66" charset="0"/>
            </a:endParaRPr>
          </a:p>
        </p:txBody>
      </p:sp>
      <p:sp>
        <p:nvSpPr>
          <p:cNvPr id="97" name="96 CuadroTexto"/>
          <p:cNvSpPr txBox="1"/>
          <p:nvPr/>
        </p:nvSpPr>
        <p:spPr>
          <a:xfrm>
            <a:off x="5090708" y="1075591"/>
            <a:ext cx="7200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>
                <a:solidFill>
                  <a:schemeClr val="accent4">
                    <a:lumMod val="50000"/>
                  </a:schemeClr>
                </a:solidFill>
              </a:rPr>
              <a:t>Objetivos</a:t>
            </a:r>
            <a:endParaRPr lang="es-CO" sz="2000" dirty="0"/>
          </a:p>
        </p:txBody>
      </p:sp>
      <p:cxnSp>
        <p:nvCxnSpPr>
          <p:cNvPr id="98" name="12 Conector recto de flecha"/>
          <p:cNvCxnSpPr/>
          <p:nvPr/>
        </p:nvCxnSpPr>
        <p:spPr>
          <a:xfrm flipV="1">
            <a:off x="5425085" y="859245"/>
            <a:ext cx="246042" cy="27720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2" name="101 CuadroTexto"/>
          <p:cNvSpPr txBox="1"/>
          <p:nvPr/>
        </p:nvSpPr>
        <p:spPr>
          <a:xfrm>
            <a:off x="5645946" y="1484784"/>
            <a:ext cx="5998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>
                <a:solidFill>
                  <a:schemeClr val="accent4">
                    <a:lumMod val="50000"/>
                  </a:schemeClr>
                </a:solidFill>
              </a:rPr>
              <a:t>Control</a:t>
            </a:r>
            <a:endParaRPr lang="es-CO" sz="2000" dirty="0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973627"/>
            <a:ext cx="1091576" cy="1091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90 CuadroTexto"/>
          <p:cNvSpPr txBox="1"/>
          <p:nvPr/>
        </p:nvSpPr>
        <p:spPr>
          <a:xfrm>
            <a:off x="7617979" y="1088228"/>
            <a:ext cx="7920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50" dirty="0">
                <a:latin typeface="Comic Sans MS" panose="030F0702030302020204" pitchFamily="66" charset="0"/>
              </a:rPr>
              <a:t>Planeación</a:t>
            </a:r>
          </a:p>
          <a:p>
            <a:r>
              <a:rPr lang="es-MX" sz="750" dirty="0">
                <a:latin typeface="Comic Sans MS" panose="030F0702030302020204" pitchFamily="66" charset="0"/>
              </a:rPr>
              <a:t>Organización</a:t>
            </a:r>
          </a:p>
          <a:p>
            <a:r>
              <a:rPr lang="es-MX" sz="750" dirty="0">
                <a:latin typeface="Comic Sans MS" panose="030F0702030302020204" pitchFamily="66" charset="0"/>
              </a:rPr>
              <a:t>Dirección</a:t>
            </a:r>
          </a:p>
          <a:p>
            <a:r>
              <a:rPr lang="es-MX" sz="750" dirty="0">
                <a:latin typeface="Comic Sans MS" panose="030F0702030302020204" pitchFamily="66" charset="0"/>
              </a:rPr>
              <a:t>control</a:t>
            </a:r>
            <a:endParaRPr lang="es-CO" sz="750" dirty="0">
              <a:latin typeface="Comic Sans MS" panose="030F0702030302020204" pitchFamily="66" charset="0"/>
            </a:endParaRPr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86" y="2903183"/>
            <a:ext cx="1805838" cy="1365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1" name="12 Conector recto de flecha"/>
          <p:cNvCxnSpPr/>
          <p:nvPr/>
        </p:nvCxnSpPr>
        <p:spPr>
          <a:xfrm flipH="1">
            <a:off x="2627785" y="2069518"/>
            <a:ext cx="871788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2 Conector recto de flecha"/>
          <p:cNvCxnSpPr/>
          <p:nvPr/>
        </p:nvCxnSpPr>
        <p:spPr>
          <a:xfrm flipH="1">
            <a:off x="2627785" y="2060848"/>
            <a:ext cx="2" cy="92132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12 Conector recto de flecha"/>
          <p:cNvCxnSpPr/>
          <p:nvPr/>
        </p:nvCxnSpPr>
        <p:spPr>
          <a:xfrm flipH="1">
            <a:off x="2123728" y="3006391"/>
            <a:ext cx="510254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120 CuadroTexto"/>
          <p:cNvSpPr txBox="1"/>
          <p:nvPr/>
        </p:nvSpPr>
        <p:spPr>
          <a:xfrm>
            <a:off x="1886975" y="2720776"/>
            <a:ext cx="8848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b="1" dirty="0" smtClean="0">
                <a:solidFill>
                  <a:schemeClr val="accent6">
                    <a:lumMod val="75000"/>
                  </a:schemeClr>
                </a:solidFill>
              </a:rPr>
              <a:t>Jerarquía</a:t>
            </a:r>
            <a:endParaRPr lang="es-CO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46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116</Words>
  <Application>Microsoft Office PowerPoint</Application>
  <PresentationFormat>Presentación en pantalla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19</cp:revision>
  <dcterms:created xsi:type="dcterms:W3CDTF">2014-08-17T02:08:24Z</dcterms:created>
  <dcterms:modified xsi:type="dcterms:W3CDTF">2014-08-23T14:57:33Z</dcterms:modified>
</cp:coreProperties>
</file>